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1" r:id="rId3"/>
    <p:sldId id="288" r:id="rId4"/>
    <p:sldId id="289" r:id="rId5"/>
    <p:sldId id="286" r:id="rId6"/>
    <p:sldId id="274" r:id="rId7"/>
    <p:sldId id="257" r:id="rId8"/>
    <p:sldId id="270" r:id="rId9"/>
    <p:sldId id="285" r:id="rId10"/>
    <p:sldId id="272" r:id="rId11"/>
    <p:sldId id="273" r:id="rId12"/>
    <p:sldId id="287" r:id="rId13"/>
    <p:sldId id="267" r:id="rId14"/>
    <p:sldId id="268" r:id="rId15"/>
    <p:sldId id="290" r:id="rId16"/>
    <p:sldId id="291" r:id="rId17"/>
    <p:sldId id="269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63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034E26-AE88-45EA-9ACB-589155CACB76}" v="1913" dt="2022-04-05T04:10:09.510"/>
    <p1510:client id="{D4894462-823A-3147-197B-3E8D82B6ED63}" v="6" dt="2022-04-05T18:28:01.844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74" autoAdjust="0"/>
  </p:normalViewPr>
  <p:slideViewPr>
    <p:cSldViewPr>
      <p:cViewPr varScale="1">
        <p:scale>
          <a:sx n="84" d="100"/>
          <a:sy n="84" d="100"/>
        </p:scale>
        <p:origin x="114" y="61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4/6/2022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4/6/2022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4/6/2022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ticsindiamag.com/an-illustrative-guide-to-masked-image-modellin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904288"/>
            <a:ext cx="9143998" cy="1020762"/>
          </a:xfrm>
        </p:spPr>
        <p:txBody>
          <a:bodyPr anchor="b">
            <a:normAutofit fontScale="90000"/>
          </a:bodyPr>
          <a:lstStyle/>
          <a:p>
            <a:br>
              <a:rPr lang="en-US" sz="2200" dirty="0"/>
            </a:br>
            <a:r>
              <a:rPr lang="en-US" sz="2200" dirty="0"/>
              <a:t>California State University, Long Beach</a:t>
            </a:r>
            <a:br>
              <a:rPr lang="en-US" sz="2200" dirty="0"/>
            </a:br>
            <a:r>
              <a:rPr lang="en-US" sz="2200" dirty="0">
                <a:ea typeface="+mj-lt"/>
                <a:cs typeface="+mj-lt"/>
              </a:rPr>
              <a:t>CECS 550 – Pattern Recognition</a:t>
            </a:r>
            <a:br>
              <a:rPr lang="en-US" sz="2200" dirty="0"/>
            </a:br>
            <a:r>
              <a:rPr lang="en-US" sz="2200" dirty="0"/>
              <a:t>Midterm Paper Presentation</a:t>
            </a:r>
            <a:br>
              <a:rPr lang="en-US" sz="2200" dirty="0"/>
            </a:br>
            <a:br>
              <a:rPr lang="en-US" sz="2200" dirty="0"/>
            </a:br>
            <a:endParaRPr lang="en-US" sz="220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Mentor:        Dr. Mahshid </a:t>
            </a:r>
            <a:r>
              <a:rPr lang="en-US" dirty="0" err="1"/>
              <a:t>Fardadi</a:t>
            </a:r>
            <a:r>
              <a:rPr lang="en-US" dirty="0"/>
              <a:t>, Ph.D.</a:t>
            </a:r>
          </a:p>
          <a:p>
            <a:endParaRPr lang="en-US"/>
          </a:p>
          <a:p>
            <a:r>
              <a:rPr lang="en-US" dirty="0"/>
              <a:t>Student:      Ms. Aishwarya Bhavsar (029371509)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AD6031B6-A6E7-3366-89F0-F7F6E8C9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833" y="4195353"/>
            <a:ext cx="2742486" cy="26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Solution in NLP</a:t>
            </a:r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26D825F-5FEA-C899-CFA0-3F9ACE8D9C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63" r="2763"/>
          <a:stretch/>
        </p:blipFill>
        <p:spPr>
          <a:xfrm>
            <a:off x="701464" y="496219"/>
            <a:ext cx="8472134" cy="60832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E2B1E3-3DFB-083A-8B67-80F80306F323}"/>
              </a:ext>
            </a:extLst>
          </p:cNvPr>
          <p:cNvSpPr txBox="1"/>
          <p:nvPr/>
        </p:nvSpPr>
        <p:spPr>
          <a:xfrm>
            <a:off x="9415344" y="1297140"/>
            <a:ext cx="2743200" cy="108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You randomly mask 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Certain percentage 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Of tokens.</a:t>
            </a:r>
          </a:p>
        </p:txBody>
      </p:sp>
    </p:spTree>
    <p:extLst>
      <p:ext uri="{BB962C8B-B14F-4D97-AF65-F5344CB8AC3E}">
        <p14:creationId xmlns:p14="http://schemas.microsoft.com/office/powerpoint/2010/main" val="33818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Research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C5549-2ACA-E51F-FC88-460E9D2D423B}"/>
              </a:ext>
            </a:extLst>
          </p:cNvPr>
          <p:cNvSpPr txBox="1"/>
          <p:nvPr/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1] How should you design an optimal method for vision autoencoding?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2] What makes masked autoencoding different between vision and language?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2B1E3-3DFB-083A-8B67-80F80306F323}"/>
              </a:ext>
            </a:extLst>
          </p:cNvPr>
          <p:cNvSpPr txBox="1"/>
          <p:nvPr/>
        </p:nvSpPr>
        <p:spPr>
          <a:xfrm>
            <a:off x="1522412" y="1711773"/>
            <a:ext cx="2743200" cy="2743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ct val="100000"/>
            </a:pPr>
            <a:endParaRPr lang="en-US" sz="2000" kern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31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Encoder Decoder Architecture</a:t>
            </a:r>
            <a:endParaRPr lang="en-US" b="0" kern="12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C5549-2ACA-E51F-FC88-460E9D2D423B}"/>
              </a:ext>
            </a:extLst>
          </p:cNvPr>
          <p:cNvSpPr txBox="1"/>
          <p:nvPr/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2B1E3-3DFB-083A-8B67-80F80306F323}"/>
              </a:ext>
            </a:extLst>
          </p:cNvPr>
          <p:cNvSpPr txBox="1"/>
          <p:nvPr/>
        </p:nvSpPr>
        <p:spPr>
          <a:xfrm>
            <a:off x="1522412" y="1711773"/>
            <a:ext cx="2743200" cy="2743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ct val="100000"/>
            </a:pPr>
            <a:endParaRPr lang="en-US" sz="2000" kern="1200" dirty="0">
              <a:latin typeface="+mn-lt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26DDA6D-5CFB-166B-C65D-09FF6C47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58" y="1862115"/>
            <a:ext cx="10834830" cy="336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Encoder – Standard vision transformer which is applied only to visible unmasked patches</a:t>
            </a:r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3D5DEB16-36A2-7311-83EA-CFAD9D66C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015" y="1946794"/>
            <a:ext cx="8305612" cy="4765015"/>
          </a:xfr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Encoders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Encoders embed a patches by using linear projections.</a:t>
            </a:r>
          </a:p>
          <a:p>
            <a:r>
              <a:rPr lang="en-US" dirty="0"/>
              <a:t>Uses positional embeddings.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4309375-B32A-1A85-3F7F-50A89D80C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275" y="2253309"/>
            <a:ext cx="5415978" cy="2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Encoders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5" descr="A hot air balloon in the sky&#10;&#10;Description automatically generated">
            <a:extLst>
              <a:ext uri="{FF2B5EF4-FFF2-40B4-BE49-F238E27FC236}">
                <a16:creationId xmlns:a16="http://schemas.microsoft.com/office/drawing/2014/main" id="{364E2648-435F-2075-84A4-86C7C120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53" y="1727924"/>
            <a:ext cx="2456810" cy="2314575"/>
          </a:xfrm>
          <a:prstGeom prst="rect">
            <a:avLst/>
          </a:prstGeom>
        </p:spPr>
      </p:pic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519D6C-0AC4-6B71-2ED6-70263C5BF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409" y="1657805"/>
            <a:ext cx="944836" cy="4948686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06ED94F-7872-2DBD-E636-D2E374E15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18" y="2309813"/>
            <a:ext cx="704666" cy="22383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98D4F73-ADB1-AD89-A691-48E8EC9F8FAE}"/>
              </a:ext>
            </a:extLst>
          </p:cNvPr>
          <p:cNvSpPr/>
          <p:nvPr/>
        </p:nvSpPr>
        <p:spPr>
          <a:xfrm>
            <a:off x="4360542" y="3172374"/>
            <a:ext cx="1309001" cy="484632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6D491-F974-8BA2-6CF8-121B24327587}"/>
              </a:ext>
            </a:extLst>
          </p:cNvPr>
          <p:cNvSpPr txBox="1"/>
          <p:nvPr/>
        </p:nvSpPr>
        <p:spPr>
          <a:xfrm>
            <a:off x="4293427" y="1726219"/>
            <a:ext cx="2743200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Mask randomly 75%</a:t>
            </a: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4187F0-6A15-6B88-7A0D-2E7B37337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238" y="2164268"/>
            <a:ext cx="3346177" cy="29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248A54-08E4-9F92-A2CD-E809C0AE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58" y="1970298"/>
            <a:ext cx="3446793" cy="2948843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3497AB-6DD0-4A9A-A291-EE85D40C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003" y="715990"/>
            <a:ext cx="7845118" cy="5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403430"/>
            <a:ext cx="9143998" cy="1020762"/>
          </a:xfrm>
        </p:spPr>
        <p:txBody>
          <a:bodyPr>
            <a:normAutofit fontScale="90000"/>
          </a:bodyPr>
          <a:lstStyle/>
          <a:p>
            <a:r>
              <a:rPr lang="en-US" dirty="0"/>
              <a:t>Decoder – Input to the decoder is full set of tokens which includes encoded visible patches </a:t>
            </a:r>
          </a:p>
        </p:txBody>
      </p:sp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0929CD83-C733-61BA-4021-B7955B54D6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17524" y="1856057"/>
            <a:ext cx="7175487" cy="4717930"/>
          </a:xfrm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219113"/>
            <a:ext cx="9143998" cy="1020762"/>
          </a:xfrm>
        </p:spPr>
        <p:txBody>
          <a:bodyPr>
            <a:normAutofit fontScale="90000"/>
          </a:bodyPr>
          <a:lstStyle/>
          <a:p>
            <a:r>
              <a:rPr lang="en-US" dirty="0"/>
              <a:t>Reconstruction – Model reconstructs the input by predicting the individual pixel values for each of the masked patches.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5" descr="A picture containing text, mammal, bear&#10;&#10;Description automatically generated">
            <a:extLst>
              <a:ext uri="{FF2B5EF4-FFF2-40B4-BE49-F238E27FC236}">
                <a16:creationId xmlns:a16="http://schemas.microsoft.com/office/drawing/2014/main" id="{4793DC68-4916-C19C-C2AC-FE3C4826DD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08536" y="1795723"/>
            <a:ext cx="8831147" cy="4708383"/>
          </a:xfrm>
        </p:spPr>
      </p:pic>
    </p:spTree>
    <p:extLst>
      <p:ext uri="{BB962C8B-B14F-4D97-AF65-F5344CB8AC3E}">
        <p14:creationId xmlns:p14="http://schemas.microsoft.com/office/powerpoint/2010/main" val="153533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76FB-F563-6E22-9873-D1DF5B1B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 </a:t>
            </a:r>
          </a:p>
        </p:txBody>
      </p:sp>
      <p:pic>
        <p:nvPicPr>
          <p:cNvPr id="8" name="Picture 8" descr="Table, timeline&#10;&#10;Description automatically generated">
            <a:extLst>
              <a:ext uri="{FF2B5EF4-FFF2-40B4-BE49-F238E27FC236}">
                <a16:creationId xmlns:a16="http://schemas.microsoft.com/office/drawing/2014/main" id="{65748C5A-943D-D2F9-09FF-D2DBBBE180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65332" y="1928128"/>
            <a:ext cx="8788026" cy="3900871"/>
          </a:xfrm>
        </p:spPr>
      </p:pic>
    </p:spTree>
    <p:extLst>
      <p:ext uri="{BB962C8B-B14F-4D97-AF65-F5344CB8AC3E}">
        <p14:creationId xmlns:p14="http://schemas.microsoft.com/office/powerpoint/2010/main" val="22431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Masked Autoencoders Are Scalable Vision Learners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Facebook AI Research (FAIR)</a:t>
            </a:r>
          </a:p>
          <a:p>
            <a:endParaRPr lang="en-US"/>
          </a:p>
          <a:p>
            <a:r>
              <a:rPr lang="en-US"/>
              <a:t>Kaiming He, </a:t>
            </a:r>
            <a:r>
              <a:rPr lang="en-US" err="1"/>
              <a:t>Xinlei</a:t>
            </a:r>
            <a:r>
              <a:rPr lang="en-US"/>
              <a:t> Chen, Saining Xie, </a:t>
            </a:r>
            <a:r>
              <a:rPr lang="en-US" err="1"/>
              <a:t>Yanghao</a:t>
            </a:r>
            <a:r>
              <a:rPr lang="en-US"/>
              <a:t> Li, Piotr Dollar, Ross </a:t>
            </a:r>
            <a:r>
              <a:rPr lang="en-US" err="1"/>
              <a:t>Girshick</a:t>
            </a:r>
            <a:r>
              <a:rPr lang="en-US"/>
              <a:t> ´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06DCC8-8F66-D72A-FC13-0CDB045D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98" y="2493963"/>
            <a:ext cx="6417529" cy="2614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34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76FB-F563-6E22-9873-D1DF5B1B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Masking Ratio: 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21CCF65-5F23-A381-49A8-FFD4AE5A3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23" y="1827344"/>
            <a:ext cx="7126438" cy="48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6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76FB-F563-6E22-9873-D1DF5B1B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Ablation: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5EF23C8-74ED-AD46-0898-2C411438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4" y="1712439"/>
            <a:ext cx="11812236" cy="48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76FB-F563-6E22-9873-D1DF5B1B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736" y="-283461"/>
            <a:ext cx="9143998" cy="1020762"/>
          </a:xfrm>
        </p:spPr>
        <p:txBody>
          <a:bodyPr/>
          <a:lstStyle/>
          <a:p>
            <a:r>
              <a:rPr lang="en-US" dirty="0"/>
              <a:t>Mask Sampling Techniques:</a:t>
            </a: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71F2150-815A-49E5-4AF6-6353ACFA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00" y="730836"/>
            <a:ext cx="8319448" cy="60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2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76FB-F563-6E22-9873-D1DF5B1B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736" y="-283461"/>
            <a:ext cx="9143998" cy="1020762"/>
          </a:xfrm>
        </p:spPr>
        <p:txBody>
          <a:bodyPr/>
          <a:lstStyle/>
          <a:p>
            <a:r>
              <a:rPr lang="en-US" dirty="0"/>
              <a:t>Comparisons: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355B13F5-57A0-FB56-D55E-C8D03E0A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80" y="931817"/>
            <a:ext cx="8966260" cy="574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8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76FB-F563-6E22-9873-D1DF5B1B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736" y="-283461"/>
            <a:ext cx="9143998" cy="1020762"/>
          </a:xfrm>
        </p:spPr>
        <p:txBody>
          <a:bodyPr/>
          <a:lstStyle/>
          <a:p>
            <a:r>
              <a:rPr lang="en-US" dirty="0"/>
              <a:t>Comparisons: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BB0F57F-CEEB-5BD3-0B41-C645B5F0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00" y="817868"/>
            <a:ext cx="8951887" cy="58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able&#10;&#10;Description automatically generated">
            <a:extLst>
              <a:ext uri="{FF2B5EF4-FFF2-40B4-BE49-F238E27FC236}">
                <a16:creationId xmlns:a16="http://schemas.microsoft.com/office/drawing/2014/main" id="{1449E51D-D917-C42A-A4AA-31281C72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1057613"/>
            <a:ext cx="11797862" cy="43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00C37-7186-CC5F-4359-49A0F60C4CFE}"/>
              </a:ext>
            </a:extLst>
          </p:cNvPr>
          <p:cNvSpPr txBox="1"/>
          <p:nvPr/>
        </p:nvSpPr>
        <p:spPr>
          <a:xfrm>
            <a:off x="4722812" y="3200400"/>
            <a:ext cx="2743200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C50A8-C080-C2DA-F9AD-66C74AEF4E40}"/>
              </a:ext>
            </a:extLst>
          </p:cNvPr>
          <p:cNvSpPr txBox="1"/>
          <p:nvPr/>
        </p:nvSpPr>
        <p:spPr>
          <a:xfrm>
            <a:off x="1574812" y="995943"/>
            <a:ext cx="6897174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How can we reconstruct the tasks?</a:t>
            </a:r>
          </a:p>
        </p:txBody>
      </p:sp>
      <p:pic>
        <p:nvPicPr>
          <p:cNvPr id="7" name="Picture 7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35F0B3C1-48CF-54A7-191B-20C50464D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78" y="1588930"/>
            <a:ext cx="7931359" cy="49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different, shelf, various&#10;&#10;Description automatically generated">
            <a:extLst>
              <a:ext uri="{FF2B5EF4-FFF2-40B4-BE49-F238E27FC236}">
                <a16:creationId xmlns:a16="http://schemas.microsoft.com/office/drawing/2014/main" id="{FD216BE7-61E5-48E6-8B9F-D20A1F85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80" y="1212808"/>
            <a:ext cx="10029908" cy="5072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713C64-B254-CF9D-C71C-46889B152BEA}"/>
              </a:ext>
            </a:extLst>
          </p:cNvPr>
          <p:cNvSpPr txBox="1"/>
          <p:nvPr/>
        </p:nvSpPr>
        <p:spPr>
          <a:xfrm>
            <a:off x="1086287" y="411192"/>
            <a:ext cx="2743200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Qualitative Results:</a:t>
            </a:r>
          </a:p>
        </p:txBody>
      </p:sp>
    </p:spTree>
    <p:extLst>
      <p:ext uri="{BB962C8B-B14F-4D97-AF65-F5344CB8AC3E}">
        <p14:creationId xmlns:p14="http://schemas.microsoft.com/office/powerpoint/2010/main" val="235625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/>
          <a:p>
            <a:r>
              <a:rPr lang="en-US" dirty="0"/>
              <a:t>Thank you </a:t>
            </a:r>
          </a:p>
        </p:txBody>
      </p:sp>
      <p:pic>
        <p:nvPicPr>
          <p:cNvPr id="5" name="Picture 7" descr="Celebrate O Fox">
            <a:extLst>
              <a:ext uri="{FF2B5EF4-FFF2-40B4-BE49-F238E27FC236}">
                <a16:creationId xmlns:a16="http://schemas.microsoft.com/office/drawing/2014/main" id="{695D5CF0-BE28-E191-A34C-F790A619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08" y="221555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B1FE-868C-436C-1114-BFF4BB0BB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Meaning Of Masked Autoencoders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43A8CA7-94DF-F09D-9F50-CE96D0906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4" y="2792730"/>
            <a:ext cx="9144000" cy="2491740"/>
          </a:xfrm>
          <a:noFill/>
        </p:spPr>
      </p:pic>
    </p:spTree>
    <p:extLst>
      <p:ext uri="{BB962C8B-B14F-4D97-AF65-F5344CB8AC3E}">
        <p14:creationId xmlns:p14="http://schemas.microsoft.com/office/powerpoint/2010/main" val="373031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1B595-A508-B581-18C8-C26AF948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Masking?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E42F-02F6-6023-C37C-CDC8305A5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Data masking is simply a procedure that hides the information of the data by </a:t>
            </a:r>
            <a:r>
              <a:rPr lang="en-US" u="sng" dirty="0">
                <a:ea typeface="+mn-lt"/>
                <a:cs typeface="+mn-lt"/>
                <a:hlinkClick r:id="rId2"/>
              </a:rPr>
              <a:t>masking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r>
              <a:rPr lang="en-US" dirty="0">
                <a:ea typeface="+mn-lt"/>
                <a:cs typeface="+mn-lt"/>
              </a:rPr>
              <a:t> We are required to use data masking to train our model more accurately and precisely about the data.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Reduces the size of training data and models.</a:t>
            </a:r>
          </a:p>
          <a:p>
            <a:r>
              <a:rPr lang="en-US" dirty="0">
                <a:ea typeface="+mn-lt"/>
                <a:cs typeface="+mn-lt"/>
              </a:rPr>
              <a:t>Reduces power, memory and computational </a:t>
            </a:r>
            <a:r>
              <a:rPr lang="en-US" dirty="0" err="1">
                <a:ea typeface="+mn-lt"/>
                <a:cs typeface="+mn-lt"/>
              </a:rPr>
              <a:t>utilisation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r>
              <a:rPr lang="en-US" dirty="0">
                <a:ea typeface="+mn-lt"/>
                <a:cs typeface="+mn-lt"/>
              </a:rPr>
              <a:t>Autoencoders - Encoding and decoding data.</a:t>
            </a:r>
          </a:p>
          <a:p>
            <a:r>
              <a:rPr lang="en-US" dirty="0">
                <a:ea typeface="+mn-lt"/>
                <a:cs typeface="+mn-lt"/>
              </a:rPr>
              <a:t>Advantage of MAE -  self-supervision.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0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7CAF-70DC-5BA8-1E08-B9C4C3F1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271" y="-516117"/>
            <a:ext cx="9143998" cy="1020762"/>
          </a:xfrm>
        </p:spPr>
        <p:txBody>
          <a:bodyPr/>
          <a:lstStyle/>
          <a:p>
            <a:r>
              <a:rPr lang="en-US" dirty="0"/>
              <a:t>How Vision Transformers (</a:t>
            </a:r>
            <a:r>
              <a:rPr lang="en-US" dirty="0" err="1"/>
              <a:t>ViT's</a:t>
            </a:r>
            <a:r>
              <a:rPr lang="en-US" dirty="0"/>
              <a:t>) Work?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1186F4-9EC6-EB82-8025-72B56EAD4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282" y="486062"/>
            <a:ext cx="9081558" cy="6236897"/>
          </a:xfrm>
        </p:spPr>
      </p:pic>
    </p:spTree>
    <p:extLst>
      <p:ext uri="{BB962C8B-B14F-4D97-AF65-F5344CB8AC3E}">
        <p14:creationId xmlns:p14="http://schemas.microsoft.com/office/powerpoint/2010/main" val="3555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This paper contains: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Transformers</a:t>
            </a:r>
          </a:p>
          <a:p>
            <a:r>
              <a:rPr lang="en-US" dirty="0"/>
              <a:t>Masking</a:t>
            </a:r>
          </a:p>
          <a:p>
            <a:r>
              <a:rPr lang="en-US" dirty="0"/>
              <a:t>Autoencoding</a:t>
            </a:r>
          </a:p>
          <a:p>
            <a:r>
              <a:rPr lang="en-US" dirty="0"/>
              <a:t>Self-supervision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0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Problem (Motivation)</a:t>
            </a:r>
          </a:p>
        </p:txBody>
      </p:sp>
      <p:pic>
        <p:nvPicPr>
          <p:cNvPr id="2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8A9F917A-1AB1-A661-4C05-04B9FD3728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1745838" y="2409862"/>
            <a:ext cx="5669280" cy="2990545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0FB2BE2-1A8E-49FE-62BE-737DD6A41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6104" y="492461"/>
            <a:ext cx="3893089" cy="435346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000" dirty="0"/>
              <a:t>Problem that the author is trying to tackle here is:</a:t>
            </a:r>
          </a:p>
          <a:p>
            <a:endParaRPr lang="en-US" sz="2000" dirty="0"/>
          </a:p>
          <a:p>
            <a:r>
              <a:rPr lang="en-US" sz="2000" dirty="0"/>
              <a:t>1. Vision Models can easily overfit large amounts of images.</a:t>
            </a:r>
          </a:p>
          <a:p>
            <a:r>
              <a:rPr lang="en-US" sz="2000" dirty="0"/>
              <a:t>2. Vision Models can demand more data which is obtain </a:t>
            </a:r>
            <a:r>
              <a:rPr lang="en-US" sz="2000" dirty="0" err="1"/>
              <a:t>publically</a:t>
            </a:r>
            <a:r>
              <a:rPr lang="en-US" sz="2000" dirty="0"/>
              <a:t> and is inaccessible.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B16-D690-ED0C-100D-3D41EDC44F5F}"/>
              </a:ext>
            </a:extLst>
          </p:cNvPr>
          <p:cNvSpPr txBox="1"/>
          <p:nvPr/>
        </p:nvSpPr>
        <p:spPr>
          <a:xfrm>
            <a:off x="4722812" y="3200400"/>
            <a:ext cx="2743200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Solution in NLP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0FB2BE2-1A8E-49FE-62BE-737DD6A41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6104" y="492461"/>
            <a:ext cx="3893089" cy="435346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000" dirty="0"/>
              <a:t>NLP has a solution to this:</a:t>
            </a:r>
          </a:p>
          <a:p>
            <a:endParaRPr lang="en-US" sz="2000" dirty="0"/>
          </a:p>
          <a:p>
            <a:r>
              <a:rPr lang="en-US" sz="2000" dirty="0"/>
              <a:t>Self-supervised pre-training.</a:t>
            </a:r>
          </a:p>
        </p:txBody>
      </p:sp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DA8E37D1-082A-5DCB-28BD-08C9F51A2BB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652" t="14879" r="15652"/>
          <a:stretch/>
        </p:blipFill>
        <p:spPr>
          <a:xfrm>
            <a:off x="1703373" y="2084118"/>
            <a:ext cx="5675874" cy="3538204"/>
          </a:xfrm>
        </p:spPr>
      </p:pic>
    </p:spTree>
    <p:extLst>
      <p:ext uri="{BB962C8B-B14F-4D97-AF65-F5344CB8AC3E}">
        <p14:creationId xmlns:p14="http://schemas.microsoft.com/office/powerpoint/2010/main" val="413417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Model</a:t>
            </a:r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AFEAEC1-2827-5545-1FAD-A07A7CFD2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17926" y="1289240"/>
            <a:ext cx="11447472" cy="5139097"/>
          </a:xfrm>
          <a:noFill/>
        </p:spPr>
      </p:pic>
    </p:spTree>
    <p:extLst>
      <p:ext uri="{BB962C8B-B14F-4D97-AF65-F5344CB8AC3E}">
        <p14:creationId xmlns:p14="http://schemas.microsoft.com/office/powerpoint/2010/main" val="420124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</Words>
  <Application>Microsoft Office PowerPoint</Application>
  <PresentationFormat>Custom</PresentationFormat>
  <Paragraphs>35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Chalkboard 16x9</vt:lpstr>
      <vt:lpstr> California State University, Long Beach CECS 550 – Pattern Recognition Midterm Paper Presentation  </vt:lpstr>
      <vt:lpstr>Masked Autoencoders Are Scalable Vision Learners</vt:lpstr>
      <vt:lpstr>Meaning Of Masked Autoencoders </vt:lpstr>
      <vt:lpstr>Why we need Masking?</vt:lpstr>
      <vt:lpstr>How Vision Transformers (ViT's) Work?</vt:lpstr>
      <vt:lpstr>This paper contains:</vt:lpstr>
      <vt:lpstr>Problem (Motivation)</vt:lpstr>
      <vt:lpstr>Solution in NLP</vt:lpstr>
      <vt:lpstr>Model</vt:lpstr>
      <vt:lpstr>Solution in NLP</vt:lpstr>
      <vt:lpstr>Research Question</vt:lpstr>
      <vt:lpstr>Encoder Decoder Architecture</vt:lpstr>
      <vt:lpstr>Encoder – Standard vision transformer which is applied only to visible unmasked patches</vt:lpstr>
      <vt:lpstr>Working Of Encoders</vt:lpstr>
      <vt:lpstr>Working Of Encoders</vt:lpstr>
      <vt:lpstr>PowerPoint Presentation</vt:lpstr>
      <vt:lpstr>Decoder – Input to the decoder is full set of tokens which includes encoded visible patches </vt:lpstr>
      <vt:lpstr>Reconstruction – Model reconstructs the input by predicting the individual pixel values for each of the masked patches.  </vt:lpstr>
      <vt:lpstr>Results: </vt:lpstr>
      <vt:lpstr>Effect Of Masking Ratio: </vt:lpstr>
      <vt:lpstr>Ablation:</vt:lpstr>
      <vt:lpstr>Mask Sampling Techniques:</vt:lpstr>
      <vt:lpstr>Comparisons:</vt:lpstr>
      <vt:lpstr>Comparisons:</vt:lpstr>
      <vt:lpstr>PowerPoint Presentation</vt:lpstr>
      <vt:lpstr>PowerPoint Presentation</vt:lpstr>
      <vt:lpstr>PowerPoint Presentation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441</cp:revision>
  <dcterms:created xsi:type="dcterms:W3CDTF">2022-04-04T17:47:48Z</dcterms:created>
  <dcterms:modified xsi:type="dcterms:W3CDTF">2022-04-06T23:01:59Z</dcterms:modified>
</cp:coreProperties>
</file>